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100" d="100"/>
          <a:sy n="100" d="100"/>
        </p:scale>
        <p:origin x="58" y="-3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8422D1-4405-4F63-95F5-B206DB99EEBD}"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95609-4CB7-4823-8456-92C75002B0C3}" type="slidenum">
              <a:rPr lang="en-US" smtClean="0"/>
              <a:t>‹#›</a:t>
            </a:fld>
            <a:endParaRPr lang="en-US"/>
          </a:p>
        </p:txBody>
      </p:sp>
    </p:spTree>
    <p:extLst>
      <p:ext uri="{BB962C8B-B14F-4D97-AF65-F5344CB8AC3E}">
        <p14:creationId xmlns:p14="http://schemas.microsoft.com/office/powerpoint/2010/main" val="533401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8422D1-4405-4F63-95F5-B206DB99EEBD}"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95609-4CB7-4823-8456-92C75002B0C3}" type="slidenum">
              <a:rPr lang="en-US" smtClean="0"/>
              <a:t>‹#›</a:t>
            </a:fld>
            <a:endParaRPr lang="en-US"/>
          </a:p>
        </p:txBody>
      </p:sp>
    </p:spTree>
    <p:extLst>
      <p:ext uri="{BB962C8B-B14F-4D97-AF65-F5344CB8AC3E}">
        <p14:creationId xmlns:p14="http://schemas.microsoft.com/office/powerpoint/2010/main" val="4260196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8422D1-4405-4F63-95F5-B206DB99EEBD}"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95609-4CB7-4823-8456-92C75002B0C3}" type="slidenum">
              <a:rPr lang="en-US" smtClean="0"/>
              <a:t>‹#›</a:t>
            </a:fld>
            <a:endParaRPr lang="en-US"/>
          </a:p>
        </p:txBody>
      </p:sp>
    </p:spTree>
    <p:extLst>
      <p:ext uri="{BB962C8B-B14F-4D97-AF65-F5344CB8AC3E}">
        <p14:creationId xmlns:p14="http://schemas.microsoft.com/office/powerpoint/2010/main" val="48988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8422D1-4405-4F63-95F5-B206DB99EEBD}" type="datetimeFigureOut">
              <a:rPr lang="en-US" smtClean="0"/>
              <a:t>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95609-4CB7-4823-8456-92C75002B0C3}" type="slidenum">
              <a:rPr lang="en-US" smtClean="0"/>
              <a:t>‹#›</a:t>
            </a:fld>
            <a:endParaRPr lang="en-US"/>
          </a:p>
        </p:txBody>
      </p:sp>
    </p:spTree>
    <p:extLst>
      <p:ext uri="{BB962C8B-B14F-4D97-AF65-F5344CB8AC3E}">
        <p14:creationId xmlns:p14="http://schemas.microsoft.com/office/powerpoint/2010/main" val="1534792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8422D1-4405-4F63-95F5-B206DB99EEBD}" type="datetimeFigureOut">
              <a:rPr lang="en-US" smtClean="0"/>
              <a:t>2/12/2023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F95609-4CB7-4823-8456-92C75002B0C3}" type="slidenum">
              <a:rPr lang="en-US" smtClean="0"/>
              <a:t>‹#›</a:t>
            </a:fld>
            <a:endParaRPr lang="en-US"/>
          </a:p>
        </p:txBody>
      </p:sp>
    </p:spTree>
    <p:extLst>
      <p:ext uri="{BB962C8B-B14F-4D97-AF65-F5344CB8AC3E}">
        <p14:creationId xmlns:p14="http://schemas.microsoft.com/office/powerpoint/2010/main" val="1979214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8422D1-4405-4F63-95F5-B206DB99EEBD}" type="datetimeFigureOut">
              <a:rPr lang="en-US" smtClean="0"/>
              <a:t>2/12/2023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F95609-4CB7-4823-8456-92C75002B0C3}" type="slidenum">
              <a:rPr lang="en-US" smtClean="0"/>
              <a:t>‹#›</a:t>
            </a:fld>
            <a:endParaRPr lang="en-US"/>
          </a:p>
        </p:txBody>
      </p:sp>
    </p:spTree>
    <p:extLst>
      <p:ext uri="{BB962C8B-B14F-4D97-AF65-F5344CB8AC3E}">
        <p14:creationId xmlns:p14="http://schemas.microsoft.com/office/powerpoint/2010/main" val="1099074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8422D1-4405-4F63-95F5-B206DB99EEBD}" type="datetimeFigureOut">
              <a:rPr lang="en-US" smtClean="0"/>
              <a:t>2/12/2023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F95609-4CB7-4823-8456-92C75002B0C3}" type="slidenum">
              <a:rPr lang="en-US" smtClean="0"/>
              <a:t>‹#›</a:t>
            </a:fld>
            <a:endParaRPr lang="en-US"/>
          </a:p>
        </p:txBody>
      </p:sp>
    </p:spTree>
    <p:extLst>
      <p:ext uri="{BB962C8B-B14F-4D97-AF65-F5344CB8AC3E}">
        <p14:creationId xmlns:p14="http://schemas.microsoft.com/office/powerpoint/2010/main" val="3682903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8422D1-4405-4F63-95F5-B206DB99EEBD}" type="datetimeFigureOut">
              <a:rPr lang="en-US" smtClean="0"/>
              <a:t>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95609-4CB7-4823-8456-92C75002B0C3}" type="slidenum">
              <a:rPr lang="en-US" smtClean="0"/>
              <a:t>‹#›</a:t>
            </a:fld>
            <a:endParaRPr lang="en-US"/>
          </a:p>
        </p:txBody>
      </p:sp>
    </p:spTree>
    <p:extLst>
      <p:ext uri="{BB962C8B-B14F-4D97-AF65-F5344CB8AC3E}">
        <p14:creationId xmlns:p14="http://schemas.microsoft.com/office/powerpoint/2010/main" val="2690145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8422D1-4405-4F63-95F5-B206DB99EEBD}" type="datetimeFigureOut">
              <a:rPr lang="en-US" smtClean="0"/>
              <a:t>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95609-4CB7-4823-8456-92C75002B0C3}" type="slidenum">
              <a:rPr lang="en-US" smtClean="0"/>
              <a:t>‹#›</a:t>
            </a:fld>
            <a:endParaRPr lang="en-US"/>
          </a:p>
        </p:txBody>
      </p:sp>
    </p:spTree>
    <p:extLst>
      <p:ext uri="{BB962C8B-B14F-4D97-AF65-F5344CB8AC3E}">
        <p14:creationId xmlns:p14="http://schemas.microsoft.com/office/powerpoint/2010/main" val="1359898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8422D1-4405-4F63-95F5-B206DB99EEBD}"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95609-4CB7-4823-8456-92C75002B0C3}" type="slidenum">
              <a:rPr lang="en-US" smtClean="0"/>
              <a:t>‹#›</a:t>
            </a:fld>
            <a:endParaRPr lang="en-US"/>
          </a:p>
        </p:txBody>
      </p:sp>
    </p:spTree>
    <p:extLst>
      <p:ext uri="{BB962C8B-B14F-4D97-AF65-F5344CB8AC3E}">
        <p14:creationId xmlns:p14="http://schemas.microsoft.com/office/powerpoint/2010/main" val="1705019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8422D1-4405-4F63-95F5-B206DB99EEBD}"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95609-4CB7-4823-8456-92C75002B0C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676748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8422D1-4405-4F63-95F5-B206DB99EEBD}"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95609-4CB7-4823-8456-92C75002B0C3}" type="slidenum">
              <a:rPr lang="en-US" smtClean="0"/>
              <a:t>‹#›</a:t>
            </a:fld>
            <a:endParaRPr lang="en-US"/>
          </a:p>
        </p:txBody>
      </p:sp>
    </p:spTree>
    <p:extLst>
      <p:ext uri="{BB962C8B-B14F-4D97-AF65-F5344CB8AC3E}">
        <p14:creationId xmlns:p14="http://schemas.microsoft.com/office/powerpoint/2010/main" val="720627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8422D1-4405-4F63-95F5-B206DB99EEBD}"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95609-4CB7-4823-8456-92C75002B0C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692556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8422D1-4405-4F63-95F5-B206DB99EEBD}"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95609-4CB7-4823-8456-92C75002B0C3}" type="slidenum">
              <a:rPr lang="en-US" smtClean="0"/>
              <a:t>‹#›</a:t>
            </a:fld>
            <a:endParaRPr lang="en-US"/>
          </a:p>
        </p:txBody>
      </p:sp>
    </p:spTree>
    <p:extLst>
      <p:ext uri="{BB962C8B-B14F-4D97-AF65-F5344CB8AC3E}">
        <p14:creationId xmlns:p14="http://schemas.microsoft.com/office/powerpoint/2010/main" val="3370259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8422D1-4405-4F63-95F5-B206DB99EEBD}"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95609-4CB7-4823-8456-92C75002B0C3}" type="slidenum">
              <a:rPr lang="en-US" smtClean="0"/>
              <a:t>‹#›</a:t>
            </a:fld>
            <a:endParaRPr lang="en-US"/>
          </a:p>
        </p:txBody>
      </p:sp>
    </p:spTree>
    <p:extLst>
      <p:ext uri="{BB962C8B-B14F-4D97-AF65-F5344CB8AC3E}">
        <p14:creationId xmlns:p14="http://schemas.microsoft.com/office/powerpoint/2010/main" val="4240325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8422D1-4405-4F63-95F5-B206DB99EEBD}" type="datetimeFigureOut">
              <a:rPr lang="en-US" smtClean="0"/>
              <a:t>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95609-4CB7-4823-8456-92C75002B0C3}" type="slidenum">
              <a:rPr lang="en-US" smtClean="0"/>
              <a:t>‹#›</a:t>
            </a:fld>
            <a:endParaRPr lang="en-US"/>
          </a:p>
        </p:txBody>
      </p:sp>
    </p:spTree>
    <p:extLst>
      <p:ext uri="{BB962C8B-B14F-4D97-AF65-F5344CB8AC3E}">
        <p14:creationId xmlns:p14="http://schemas.microsoft.com/office/powerpoint/2010/main" val="2928839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08422D1-4405-4F63-95F5-B206DB99EEBD}" type="datetimeFigureOut">
              <a:rPr lang="en-US" smtClean="0"/>
              <a:t>2/12/2023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8F95609-4CB7-4823-8456-92C75002B0C3}" type="slidenum">
              <a:rPr lang="en-US" smtClean="0"/>
              <a:t>‹#›</a:t>
            </a:fld>
            <a:endParaRPr lang="en-US"/>
          </a:p>
        </p:txBody>
      </p:sp>
    </p:spTree>
    <p:extLst>
      <p:ext uri="{BB962C8B-B14F-4D97-AF65-F5344CB8AC3E}">
        <p14:creationId xmlns:p14="http://schemas.microsoft.com/office/powerpoint/2010/main" val="7347954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E3D41-13DB-7B21-A51F-494373EF2A72}"/>
              </a:ext>
            </a:extLst>
          </p:cNvPr>
          <p:cNvSpPr>
            <a:spLocks noGrp="1"/>
          </p:cNvSpPr>
          <p:nvPr>
            <p:ph type="ctrTitle"/>
          </p:nvPr>
        </p:nvSpPr>
        <p:spPr>
          <a:xfrm>
            <a:off x="6446520" y="1504950"/>
            <a:ext cx="4176646" cy="2846070"/>
          </a:xfrm>
        </p:spPr>
        <p:txBody>
          <a:bodyPr anchor="ctr">
            <a:normAutofit/>
          </a:bodyPr>
          <a:lstStyle/>
          <a:p>
            <a:pPr algn="l"/>
            <a:r>
              <a:rPr lang="en-US" sz="4800" dirty="0">
                <a:solidFill>
                  <a:schemeClr val="accent2">
                    <a:lumMod val="75000"/>
                  </a:schemeClr>
                </a:solidFill>
              </a:rPr>
              <a:t>Ichthyosis</a:t>
            </a:r>
          </a:p>
        </p:txBody>
      </p:sp>
      <p:pic>
        <p:nvPicPr>
          <p:cNvPr id="5" name="Picture 4" descr="Close-up of a person's skin&#10;&#10;Description automatically generated with medium confidence">
            <a:extLst>
              <a:ext uri="{FF2B5EF4-FFF2-40B4-BE49-F238E27FC236}">
                <a16:creationId xmlns:a16="http://schemas.microsoft.com/office/drawing/2014/main" id="{7EE667B7-EFAF-2E31-52E4-90C00D5956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178" y="1171704"/>
            <a:ext cx="5505042" cy="3744238"/>
          </a:xfrm>
          <a:prstGeom prst="rect">
            <a:avLst/>
          </a:prstGeom>
        </p:spPr>
      </p:pic>
    </p:spTree>
    <p:extLst>
      <p:ext uri="{BB962C8B-B14F-4D97-AF65-F5344CB8AC3E}">
        <p14:creationId xmlns:p14="http://schemas.microsoft.com/office/powerpoint/2010/main" val="319858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1" name="Rectangle 20">
            <a:extLst>
              <a:ext uri="{FF2B5EF4-FFF2-40B4-BE49-F238E27FC236}">
                <a16:creationId xmlns:a16="http://schemas.microsoft.com/office/drawing/2014/main" id="{D94A7024-D948-494D-8920-BBA2DA07D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baby, person, indoor, breakfast&#10;&#10;Description automatically generated">
            <a:extLst>
              <a:ext uri="{FF2B5EF4-FFF2-40B4-BE49-F238E27FC236}">
                <a16:creationId xmlns:a16="http://schemas.microsoft.com/office/drawing/2014/main" id="{D570EF6B-9CA1-534F-B621-F66DA871F427}"/>
              </a:ext>
            </a:extLst>
          </p:cNvPr>
          <p:cNvPicPr>
            <a:picLocks noChangeAspect="1"/>
          </p:cNvPicPr>
          <p:nvPr/>
        </p:nvPicPr>
        <p:blipFill rotWithShape="1">
          <a:blip r:embed="rId2">
            <a:duotone>
              <a:prstClr val="black"/>
              <a:schemeClr val="tx2">
                <a:tint val="45000"/>
                <a:satMod val="400000"/>
              </a:schemeClr>
            </a:duotone>
            <a:alphaModFix amt="40000"/>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8446F9D3-8134-5A72-6BD5-31A526EF8C07}"/>
              </a:ext>
            </a:extLst>
          </p:cNvPr>
          <p:cNvSpPr txBox="1"/>
          <p:nvPr/>
        </p:nvSpPr>
        <p:spPr>
          <a:xfrm>
            <a:off x="677334" y="2160589"/>
            <a:ext cx="8596668" cy="3880773"/>
          </a:xfrm>
          <a:prstGeom prst="rect">
            <a:avLst/>
          </a:prstGeom>
        </p:spPr>
        <p:txBody>
          <a:bodyPr vert="horz" lIns="91440" tIns="45720" rIns="91440" bIns="45720" rtlCol="0">
            <a:normAutofit/>
          </a:bodyPr>
          <a:lstStyle/>
          <a:p>
            <a:pPr>
              <a:lnSpc>
                <a:spcPct val="90000"/>
              </a:lnSpc>
              <a:spcBef>
                <a:spcPts val="1000"/>
              </a:spcBef>
              <a:buClr>
                <a:schemeClr val="accent1"/>
              </a:buClr>
              <a:buSzPct val="80000"/>
              <a:buFont typeface="Wingdings 3" charset="2"/>
              <a:buChar char=""/>
            </a:pPr>
            <a:r>
              <a:rPr lang="en-US">
                <a:solidFill>
                  <a:srgbClr val="FFFFFF"/>
                </a:solidFill>
              </a:rPr>
              <a:t>Ichthyosis is a general term for a wide spectrum of keratinization disorders. May be dermatologic only, or be secondary to renal disease, hypothyroid, sarcoidosis, Hodgkin’s Lymphoma, HIV, or other diseases of the internal organs. Gene dysfunction results in a barrier deficiency of the skin that leads to increased insensible loss. It’s speculated.  that the hyperkeratosis seen in ichthyosis is an attempt to compensate. </a:t>
            </a:r>
          </a:p>
          <a:p>
            <a:pPr>
              <a:lnSpc>
                <a:spcPct val="90000"/>
              </a:lnSpc>
              <a:spcBef>
                <a:spcPts val="1000"/>
              </a:spcBef>
              <a:buClr>
                <a:schemeClr val="accent1"/>
              </a:buClr>
              <a:buSzPct val="80000"/>
              <a:buFont typeface="Wingdings 3" charset="2"/>
              <a:buChar char=""/>
            </a:pPr>
            <a:endParaRPr lang="en-US">
              <a:solidFill>
                <a:srgbClr val="FFFFFF"/>
              </a:solidFill>
            </a:endParaRPr>
          </a:p>
          <a:p>
            <a:pPr>
              <a:lnSpc>
                <a:spcPct val="90000"/>
              </a:lnSpc>
              <a:spcBef>
                <a:spcPts val="1000"/>
              </a:spcBef>
              <a:buClr>
                <a:schemeClr val="accent1"/>
              </a:buClr>
              <a:buSzPct val="80000"/>
              <a:buFont typeface="Wingdings 3" charset="2"/>
              <a:buChar char=""/>
            </a:pPr>
            <a:r>
              <a:rPr lang="en-US">
                <a:solidFill>
                  <a:srgbClr val="FFFFFF"/>
                </a:solidFill>
              </a:rPr>
              <a:t>Characterized by scaling, inflammation, and hyperkeratosis of the skin. </a:t>
            </a:r>
          </a:p>
          <a:p>
            <a:pPr>
              <a:lnSpc>
                <a:spcPct val="90000"/>
              </a:lnSpc>
              <a:spcBef>
                <a:spcPts val="1000"/>
              </a:spcBef>
              <a:buClr>
                <a:schemeClr val="accent1"/>
              </a:buClr>
              <a:buSzPct val="80000"/>
              <a:buFont typeface="Wingdings 3" charset="2"/>
              <a:buChar char=""/>
            </a:pPr>
            <a:endParaRPr lang="en-US">
              <a:solidFill>
                <a:srgbClr val="FFFFFF"/>
              </a:solidFill>
            </a:endParaRPr>
          </a:p>
          <a:p>
            <a:pPr>
              <a:lnSpc>
                <a:spcPct val="90000"/>
              </a:lnSpc>
              <a:spcBef>
                <a:spcPts val="1000"/>
              </a:spcBef>
              <a:buClr>
                <a:schemeClr val="accent1"/>
              </a:buClr>
              <a:buSzPct val="80000"/>
              <a:buFont typeface="Wingdings 3" charset="2"/>
              <a:buChar char=""/>
            </a:pPr>
            <a:r>
              <a:rPr lang="en-US">
                <a:solidFill>
                  <a:srgbClr val="FFFFFF"/>
                </a:solidFill>
              </a:rPr>
              <a:t>Genetic disorder that may occur in as many as 1 in 250 live births. (This number is for ichthyosis vulgaris, one of the most common variants; others, such as harlequin ichthyosis, are considerably more rare.) </a:t>
            </a:r>
          </a:p>
        </p:txBody>
      </p:sp>
    </p:spTree>
    <p:extLst>
      <p:ext uri="{BB962C8B-B14F-4D97-AF65-F5344CB8AC3E}">
        <p14:creationId xmlns:p14="http://schemas.microsoft.com/office/powerpoint/2010/main" val="221627609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 name="Picture 3" descr="A person and person taking a selfie&#10;&#10;Description automatically generated">
            <a:extLst>
              <a:ext uri="{FF2B5EF4-FFF2-40B4-BE49-F238E27FC236}">
                <a16:creationId xmlns:a16="http://schemas.microsoft.com/office/drawing/2014/main" id="{BFBEB047-6E1A-2FB0-BE33-0C188FD4A206}"/>
              </a:ext>
            </a:extLst>
          </p:cNvPr>
          <p:cNvPicPr>
            <a:picLocks noChangeAspect="1"/>
          </p:cNvPicPr>
          <p:nvPr/>
        </p:nvPicPr>
        <p:blipFill rotWithShape="1">
          <a:blip r:embed="rId2">
            <a:extLst>
              <a:ext uri="{28A0092B-C50C-407E-A947-70E740481C1C}">
                <a14:useLocalDpi xmlns:a14="http://schemas.microsoft.com/office/drawing/2010/main" val="0"/>
              </a:ext>
            </a:extLst>
          </a:blip>
          <a:srcRect t="265" r="2" b="18698"/>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1" name="Isosceles Triangle 20">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extBox 1">
            <a:extLst>
              <a:ext uri="{FF2B5EF4-FFF2-40B4-BE49-F238E27FC236}">
                <a16:creationId xmlns:a16="http://schemas.microsoft.com/office/drawing/2014/main" id="{42BF4637-7F3E-EBE1-2DDD-73BF61DD8B05}"/>
              </a:ext>
            </a:extLst>
          </p:cNvPr>
          <p:cNvSpPr txBox="1"/>
          <p:nvPr/>
        </p:nvSpPr>
        <p:spPr>
          <a:xfrm>
            <a:off x="5209563" y="838201"/>
            <a:ext cx="5054577" cy="5203162"/>
          </a:xfrm>
          <a:prstGeom prst="rect">
            <a:avLst/>
          </a:prstGeom>
        </p:spPr>
        <p:txBody>
          <a:bodyPr vert="horz" lIns="91440" tIns="45720" rIns="91440" bIns="45720" rtlCol="0">
            <a:noAutofit/>
          </a:bodyPr>
          <a:lstStyle/>
          <a:p>
            <a:pPr>
              <a:lnSpc>
                <a:spcPct val="90000"/>
              </a:lnSpc>
              <a:spcBef>
                <a:spcPts val="1000"/>
              </a:spcBef>
              <a:buClr>
                <a:schemeClr val="accent1"/>
              </a:buClr>
              <a:buSzPct val="80000"/>
              <a:buFont typeface="Wingdings 3" charset="2"/>
              <a:buChar char=""/>
            </a:pPr>
            <a:r>
              <a:rPr lang="en-US" sz="1200" dirty="0">
                <a:solidFill>
                  <a:schemeClr val="tx1">
                    <a:lumMod val="75000"/>
                    <a:lumOff val="25000"/>
                  </a:schemeClr>
                </a:solidFill>
              </a:rPr>
              <a:t>Family Medical History: As a genetic disorder, ichthyosis may show up in multiple members of a family. </a:t>
            </a:r>
          </a:p>
          <a:p>
            <a:pPr>
              <a:lnSpc>
                <a:spcPct val="90000"/>
              </a:lnSpc>
              <a:spcBef>
                <a:spcPts val="1000"/>
              </a:spcBef>
              <a:buClr>
                <a:schemeClr val="accent1"/>
              </a:buClr>
              <a:buSzPct val="80000"/>
              <a:buFont typeface="Wingdings 3" charset="2"/>
              <a:buChar char=""/>
            </a:pPr>
            <a:endParaRPr lang="en-US" sz="1200" dirty="0">
              <a:solidFill>
                <a:schemeClr val="tx1">
                  <a:lumMod val="75000"/>
                  <a:lumOff val="25000"/>
                </a:schemeClr>
              </a:solidFill>
            </a:endParaRPr>
          </a:p>
          <a:p>
            <a:pPr>
              <a:lnSpc>
                <a:spcPct val="90000"/>
              </a:lnSpc>
              <a:spcBef>
                <a:spcPts val="1000"/>
              </a:spcBef>
              <a:buClr>
                <a:schemeClr val="accent1"/>
              </a:buClr>
              <a:buSzPct val="80000"/>
              <a:buFont typeface="Wingdings 3" charset="2"/>
              <a:buChar char=""/>
            </a:pPr>
            <a:r>
              <a:rPr lang="en-US" sz="1200" dirty="0">
                <a:solidFill>
                  <a:schemeClr val="tx1">
                    <a:lumMod val="75000"/>
                    <a:lumOff val="25000"/>
                  </a:schemeClr>
                </a:solidFill>
              </a:rPr>
              <a:t>Skin examination: Symptoms of non-syndromic ichthyosis typically appear between birth and 12 months. Clinical features include scaling of the skin, primarily on the torso, legs and buttocks. </a:t>
            </a:r>
          </a:p>
          <a:p>
            <a:pPr>
              <a:lnSpc>
                <a:spcPct val="90000"/>
              </a:lnSpc>
              <a:spcBef>
                <a:spcPts val="1000"/>
              </a:spcBef>
              <a:buClr>
                <a:schemeClr val="accent1"/>
              </a:buClr>
              <a:buSzPct val="80000"/>
              <a:buFont typeface="Wingdings 3" charset="2"/>
              <a:buChar char=""/>
            </a:pPr>
            <a:r>
              <a:rPr lang="en-US" sz="1200" dirty="0">
                <a:solidFill>
                  <a:schemeClr val="tx1">
                    <a:lumMod val="75000"/>
                    <a:lumOff val="25000"/>
                  </a:schemeClr>
                </a:solidFill>
              </a:rPr>
              <a:t>Skin Biopsy: “Histopathologic patterns include </a:t>
            </a:r>
            <a:r>
              <a:rPr lang="en-US" sz="1200" dirty="0" err="1">
                <a:solidFill>
                  <a:schemeClr val="tx1">
                    <a:lumMod val="75000"/>
                    <a:lumOff val="25000"/>
                  </a:schemeClr>
                </a:solidFill>
              </a:rPr>
              <a:t>orthohyperkeratosis</a:t>
            </a:r>
            <a:r>
              <a:rPr lang="en-US" sz="1200" dirty="0">
                <a:solidFill>
                  <a:schemeClr val="tx1">
                    <a:lumMod val="75000"/>
                    <a:lumOff val="25000"/>
                  </a:schemeClr>
                </a:solidFill>
              </a:rPr>
              <a:t> with a reduced or well-developed stratum granulosum, hyperkeratosis with ortho- and parakeratosis with preserved or prominent stratum granulosum, and </a:t>
            </a:r>
            <a:r>
              <a:rPr lang="en-US" sz="1200" dirty="0" err="1">
                <a:solidFill>
                  <a:schemeClr val="tx1">
                    <a:lumMod val="75000"/>
                    <a:lumOff val="25000"/>
                  </a:schemeClr>
                </a:solidFill>
              </a:rPr>
              <a:t>epidermolytic</a:t>
            </a:r>
            <a:r>
              <a:rPr lang="en-US" sz="1200" dirty="0">
                <a:solidFill>
                  <a:schemeClr val="tx1">
                    <a:lumMod val="75000"/>
                    <a:lumOff val="25000"/>
                  </a:schemeClr>
                </a:solidFill>
              </a:rPr>
              <a:t> ichthyosis. Another pattern features ‘perinuclear vacuoles and binucleated keratinocytes’, which is associated with keratin mutations. Some ichthyoses are histologically defined by psoriasis-like features, and distinct subtypes show follicular hyperkeratosis. In addition to histological and immunohistochemical methods, these patterns allow a better histopathologic diagnosis.” (</a:t>
            </a:r>
            <a:r>
              <a:rPr lang="en-US" sz="1200" dirty="0" err="1">
                <a:solidFill>
                  <a:schemeClr val="tx1">
                    <a:lumMod val="75000"/>
                    <a:lumOff val="25000"/>
                  </a:schemeClr>
                </a:solidFill>
              </a:rPr>
              <a:t>Metze</a:t>
            </a:r>
            <a:r>
              <a:rPr lang="en-US" sz="1200" dirty="0">
                <a:solidFill>
                  <a:schemeClr val="tx1">
                    <a:lumMod val="75000"/>
                    <a:lumOff val="25000"/>
                  </a:schemeClr>
                </a:solidFill>
              </a:rPr>
              <a:t> et </a:t>
            </a:r>
            <a:r>
              <a:rPr lang="en-US" sz="1200" dirty="0" err="1">
                <a:solidFill>
                  <a:schemeClr val="tx1">
                    <a:lumMod val="75000"/>
                    <a:lumOff val="25000"/>
                  </a:schemeClr>
                </a:solidFill>
              </a:rPr>
              <a:t>el</a:t>
            </a:r>
            <a:r>
              <a:rPr lang="en-US" sz="1200" dirty="0">
                <a:solidFill>
                  <a:schemeClr val="tx1">
                    <a:lumMod val="75000"/>
                    <a:lumOff val="25000"/>
                  </a:schemeClr>
                </a:solidFill>
              </a:rPr>
              <a:t>, 2021)</a:t>
            </a:r>
          </a:p>
          <a:p>
            <a:pPr>
              <a:lnSpc>
                <a:spcPct val="90000"/>
              </a:lnSpc>
              <a:spcBef>
                <a:spcPts val="1000"/>
              </a:spcBef>
              <a:buClr>
                <a:schemeClr val="accent1"/>
              </a:buClr>
              <a:buSzPct val="80000"/>
              <a:buFont typeface="Wingdings 3" charset="2"/>
              <a:buChar char=""/>
            </a:pPr>
            <a:r>
              <a:rPr lang="en-US" sz="1200" dirty="0">
                <a:solidFill>
                  <a:schemeClr val="tx1">
                    <a:lumMod val="75000"/>
                    <a:lumOff val="25000"/>
                  </a:schemeClr>
                </a:solidFill>
              </a:rPr>
              <a:t>Genetic testing: Ichthyosis is caused by a mutation in the filaggrin gene (FLG). </a:t>
            </a:r>
          </a:p>
          <a:p>
            <a:pPr>
              <a:lnSpc>
                <a:spcPct val="90000"/>
              </a:lnSpc>
              <a:spcBef>
                <a:spcPts val="1000"/>
              </a:spcBef>
              <a:buClr>
                <a:schemeClr val="accent1"/>
              </a:buClr>
              <a:buSzPct val="80000"/>
              <a:buFont typeface="Wingdings 3" charset="2"/>
              <a:buChar char=""/>
            </a:pPr>
            <a:r>
              <a:rPr lang="en-US" sz="1200" dirty="0">
                <a:solidFill>
                  <a:schemeClr val="tx1">
                    <a:lumMod val="75000"/>
                    <a:lumOff val="25000"/>
                  </a:schemeClr>
                </a:solidFill>
              </a:rPr>
              <a:t>Pre-Natal Testing: Low maternal serum unconjugated estriol during pregnancy is an indicator of ichthyosis in the fetus. May also perform analysis on amniotic fluid.</a:t>
            </a:r>
          </a:p>
          <a:p>
            <a:pPr>
              <a:lnSpc>
                <a:spcPct val="90000"/>
              </a:lnSpc>
              <a:spcBef>
                <a:spcPts val="1000"/>
              </a:spcBef>
              <a:buClr>
                <a:schemeClr val="accent1"/>
              </a:buClr>
              <a:buSzPct val="80000"/>
              <a:buFont typeface="Wingdings 3" charset="2"/>
              <a:buChar char=""/>
            </a:pPr>
            <a:endParaRPr lang="en-US" sz="1200" dirty="0">
              <a:solidFill>
                <a:schemeClr val="tx1">
                  <a:lumMod val="75000"/>
                  <a:lumOff val="25000"/>
                </a:schemeClr>
              </a:solidFill>
            </a:endParaRPr>
          </a:p>
          <a:p>
            <a:pPr>
              <a:lnSpc>
                <a:spcPct val="90000"/>
              </a:lnSpc>
              <a:spcBef>
                <a:spcPts val="1000"/>
              </a:spcBef>
              <a:buClr>
                <a:schemeClr val="accent1"/>
              </a:buClr>
              <a:buSzPct val="80000"/>
            </a:pPr>
            <a:r>
              <a:rPr lang="en-US" sz="1200" dirty="0">
                <a:solidFill>
                  <a:schemeClr val="tx1">
                    <a:lumMod val="75000"/>
                    <a:lumOff val="25000"/>
                  </a:schemeClr>
                </a:solidFill>
              </a:rPr>
              <a:t> </a:t>
            </a:r>
          </a:p>
          <a:p>
            <a:pPr>
              <a:lnSpc>
                <a:spcPct val="90000"/>
              </a:lnSpc>
              <a:spcBef>
                <a:spcPts val="1000"/>
              </a:spcBef>
              <a:buClr>
                <a:schemeClr val="accent1"/>
              </a:buClr>
              <a:buSzPct val="80000"/>
            </a:pPr>
            <a:r>
              <a:rPr lang="en-US" sz="1200" dirty="0" err="1">
                <a:solidFill>
                  <a:schemeClr val="tx1">
                    <a:lumMod val="75000"/>
                    <a:lumOff val="25000"/>
                  </a:schemeClr>
                </a:solidFill>
                <a:effectLst/>
              </a:rPr>
              <a:t>Metze</a:t>
            </a:r>
            <a:r>
              <a:rPr lang="en-US" sz="1200" dirty="0">
                <a:solidFill>
                  <a:schemeClr val="tx1">
                    <a:lumMod val="75000"/>
                    <a:lumOff val="25000"/>
                  </a:schemeClr>
                </a:solidFill>
                <a:effectLst/>
              </a:rPr>
              <a:t>, D., </a:t>
            </a:r>
            <a:r>
              <a:rPr lang="en-US" sz="1200" dirty="0" err="1">
                <a:solidFill>
                  <a:schemeClr val="tx1">
                    <a:lumMod val="75000"/>
                    <a:lumOff val="25000"/>
                  </a:schemeClr>
                </a:solidFill>
                <a:effectLst/>
              </a:rPr>
              <a:t>Traupe</a:t>
            </a:r>
            <a:r>
              <a:rPr lang="en-US" sz="1200" dirty="0">
                <a:solidFill>
                  <a:schemeClr val="tx1">
                    <a:lumMod val="75000"/>
                    <a:lumOff val="25000"/>
                  </a:schemeClr>
                </a:solidFill>
                <a:effectLst/>
              </a:rPr>
              <a:t>, H., &amp; </a:t>
            </a:r>
            <a:r>
              <a:rPr lang="en-US" sz="1200" dirty="0" err="1">
                <a:solidFill>
                  <a:schemeClr val="tx1">
                    <a:lumMod val="75000"/>
                    <a:lumOff val="25000"/>
                  </a:schemeClr>
                </a:solidFill>
                <a:effectLst/>
              </a:rPr>
              <a:t>Süßmuth</a:t>
            </a:r>
            <a:r>
              <a:rPr lang="en-US" sz="1200" dirty="0">
                <a:solidFill>
                  <a:schemeClr val="tx1">
                    <a:lumMod val="75000"/>
                    <a:lumOff val="25000"/>
                  </a:schemeClr>
                </a:solidFill>
                <a:effectLst/>
              </a:rPr>
              <a:t>, K. (2021). Ichthyoses—a clinical and pathological spectrum from heterogeneous cornification disorders to inflammation. </a:t>
            </a:r>
            <a:r>
              <a:rPr lang="en-US" sz="1200" i="1" dirty="0">
                <a:solidFill>
                  <a:schemeClr val="tx1">
                    <a:lumMod val="75000"/>
                    <a:lumOff val="25000"/>
                  </a:schemeClr>
                </a:solidFill>
                <a:effectLst/>
              </a:rPr>
              <a:t>Dermatopathology</a:t>
            </a:r>
            <a:r>
              <a:rPr lang="en-US" sz="1200" dirty="0">
                <a:solidFill>
                  <a:schemeClr val="tx1">
                    <a:lumMod val="75000"/>
                    <a:lumOff val="25000"/>
                  </a:schemeClr>
                </a:solidFill>
                <a:effectLst/>
              </a:rPr>
              <a:t>, </a:t>
            </a:r>
            <a:r>
              <a:rPr lang="en-US" sz="1200" i="1" dirty="0">
                <a:solidFill>
                  <a:schemeClr val="tx1">
                    <a:lumMod val="75000"/>
                    <a:lumOff val="25000"/>
                  </a:schemeClr>
                </a:solidFill>
                <a:effectLst/>
              </a:rPr>
              <a:t>8</a:t>
            </a:r>
            <a:r>
              <a:rPr lang="en-US" sz="1200" dirty="0">
                <a:solidFill>
                  <a:schemeClr val="tx1">
                    <a:lumMod val="75000"/>
                    <a:lumOff val="25000"/>
                  </a:schemeClr>
                </a:solidFill>
                <a:effectLst/>
              </a:rPr>
              <a:t>(2), 107–123. https://doi.org/10.3390/dermatopathology8020017 </a:t>
            </a:r>
          </a:p>
          <a:p>
            <a:pPr>
              <a:lnSpc>
                <a:spcPct val="90000"/>
              </a:lnSpc>
              <a:spcBef>
                <a:spcPts val="1000"/>
              </a:spcBef>
              <a:buClr>
                <a:schemeClr val="accent1"/>
              </a:buClr>
              <a:buSzPct val="80000"/>
              <a:buFont typeface="Wingdings 3" charset="2"/>
              <a:buChar char=""/>
            </a:pPr>
            <a:endParaRPr lang="en-US" sz="1200" dirty="0">
              <a:solidFill>
                <a:schemeClr val="tx1">
                  <a:lumMod val="75000"/>
                  <a:lumOff val="25000"/>
                </a:schemeClr>
              </a:solidFill>
            </a:endParaRPr>
          </a:p>
        </p:txBody>
      </p:sp>
    </p:spTree>
    <p:extLst>
      <p:ext uri="{BB962C8B-B14F-4D97-AF65-F5344CB8AC3E}">
        <p14:creationId xmlns:p14="http://schemas.microsoft.com/office/powerpoint/2010/main" val="3228998281"/>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Group 8">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extBox 1">
            <a:extLst>
              <a:ext uri="{FF2B5EF4-FFF2-40B4-BE49-F238E27FC236}">
                <a16:creationId xmlns:a16="http://schemas.microsoft.com/office/drawing/2014/main" id="{E03D312B-FF5E-2B4B-5457-969221C2C2E4}"/>
              </a:ext>
            </a:extLst>
          </p:cNvPr>
          <p:cNvSpPr txBox="1"/>
          <p:nvPr/>
        </p:nvSpPr>
        <p:spPr>
          <a:xfrm>
            <a:off x="5209563" y="868681"/>
            <a:ext cx="5726262" cy="5172682"/>
          </a:xfrm>
          <a:prstGeom prst="rect">
            <a:avLst/>
          </a:prstGeom>
        </p:spPr>
        <p:txBody>
          <a:bodyPr vert="horz" lIns="91440" tIns="45720" rIns="91440" bIns="45720" rtlCol="0">
            <a:noAutofit/>
          </a:bodyPr>
          <a:lstStyle/>
          <a:p>
            <a:pPr>
              <a:lnSpc>
                <a:spcPct val="90000"/>
              </a:lnSpc>
              <a:spcBef>
                <a:spcPts val="1000"/>
              </a:spcBef>
              <a:buClr>
                <a:schemeClr val="accent1"/>
              </a:buClr>
              <a:buSzPct val="80000"/>
              <a:buFont typeface="Wingdings 3" charset="2"/>
              <a:buChar char=""/>
            </a:pPr>
            <a:r>
              <a:rPr lang="en-US" sz="1100" dirty="0">
                <a:solidFill>
                  <a:schemeClr val="tx1">
                    <a:lumMod val="75000"/>
                    <a:lumOff val="25000"/>
                  </a:schemeClr>
                </a:solidFill>
              </a:rPr>
              <a:t>There is no cure for ichthyosis. Therapy focuses on managing the symptoms to maximize quality of life. </a:t>
            </a:r>
          </a:p>
          <a:p>
            <a:pPr>
              <a:lnSpc>
                <a:spcPct val="90000"/>
              </a:lnSpc>
              <a:spcBef>
                <a:spcPts val="1000"/>
              </a:spcBef>
              <a:buClr>
                <a:schemeClr val="accent1"/>
              </a:buClr>
              <a:buSzPct val="80000"/>
              <a:buFont typeface="Wingdings 3" charset="2"/>
              <a:buChar char=""/>
            </a:pPr>
            <a:br>
              <a:rPr lang="en-US" sz="1100" dirty="0">
                <a:solidFill>
                  <a:schemeClr val="tx1">
                    <a:lumMod val="75000"/>
                    <a:lumOff val="25000"/>
                  </a:schemeClr>
                </a:solidFill>
              </a:rPr>
            </a:br>
            <a:r>
              <a:rPr lang="en-US" sz="1100" dirty="0">
                <a:solidFill>
                  <a:schemeClr val="tx1">
                    <a:lumMod val="75000"/>
                    <a:lumOff val="25000"/>
                  </a:schemeClr>
                </a:solidFill>
              </a:rPr>
              <a:t>Patients are encouraged to rub </a:t>
            </a:r>
            <a:r>
              <a:rPr lang="en-US" sz="1100" b="1" dirty="0">
                <a:solidFill>
                  <a:schemeClr val="tx1">
                    <a:lumMod val="75000"/>
                    <a:lumOff val="25000"/>
                  </a:schemeClr>
                </a:solidFill>
              </a:rPr>
              <a:t>emollients</a:t>
            </a:r>
            <a:r>
              <a:rPr lang="en-US" sz="1100" dirty="0">
                <a:solidFill>
                  <a:schemeClr val="tx1">
                    <a:lumMod val="75000"/>
                    <a:lumOff val="25000"/>
                  </a:schemeClr>
                </a:solidFill>
              </a:rPr>
              <a:t> into the skin after a shower, then utilize a pumice stone to remove the thickened scales. See the chart on the following slide for current recommendations of emollient therapies. Water-based emollients are recommended for mild ichthyosis, paraffin based emollients for more severe variations. </a:t>
            </a:r>
          </a:p>
          <a:p>
            <a:pPr>
              <a:lnSpc>
                <a:spcPct val="90000"/>
              </a:lnSpc>
              <a:spcBef>
                <a:spcPts val="1000"/>
              </a:spcBef>
              <a:buClr>
                <a:schemeClr val="accent1"/>
              </a:buClr>
              <a:buSzPct val="80000"/>
              <a:buFont typeface="Wingdings 3" charset="2"/>
              <a:buChar char=""/>
            </a:pPr>
            <a:endParaRPr lang="en-US" sz="1100" dirty="0">
              <a:solidFill>
                <a:schemeClr val="tx1">
                  <a:lumMod val="75000"/>
                  <a:lumOff val="25000"/>
                </a:schemeClr>
              </a:solidFill>
            </a:endParaRPr>
          </a:p>
          <a:p>
            <a:pPr>
              <a:lnSpc>
                <a:spcPct val="90000"/>
              </a:lnSpc>
              <a:spcBef>
                <a:spcPts val="1000"/>
              </a:spcBef>
              <a:buClr>
                <a:schemeClr val="accent1"/>
              </a:buClr>
              <a:buSzPct val="80000"/>
              <a:buFont typeface="Wingdings 3" charset="2"/>
              <a:buChar char=""/>
            </a:pPr>
            <a:r>
              <a:rPr lang="en-US" sz="1100" b="1" dirty="0">
                <a:solidFill>
                  <a:schemeClr val="tx1">
                    <a:lumMod val="75000"/>
                    <a:lumOff val="25000"/>
                  </a:schemeClr>
                </a:solidFill>
              </a:rPr>
              <a:t>Keratolytic Agents</a:t>
            </a:r>
            <a:r>
              <a:rPr lang="en-US" sz="1100" dirty="0">
                <a:solidFill>
                  <a:schemeClr val="tx1">
                    <a:lumMod val="75000"/>
                    <a:lumOff val="25000"/>
                  </a:schemeClr>
                </a:solidFill>
              </a:rPr>
              <a:t>: 1-5% salicylic acid to facilitate exfoliation. </a:t>
            </a:r>
          </a:p>
          <a:p>
            <a:pPr>
              <a:lnSpc>
                <a:spcPct val="90000"/>
              </a:lnSpc>
              <a:spcBef>
                <a:spcPts val="1000"/>
              </a:spcBef>
              <a:buClr>
                <a:schemeClr val="accent1"/>
              </a:buClr>
              <a:buSzPct val="80000"/>
              <a:buFont typeface="Wingdings 3" charset="2"/>
              <a:buChar char=""/>
            </a:pPr>
            <a:r>
              <a:rPr lang="en-US" sz="1100" b="1" dirty="0">
                <a:solidFill>
                  <a:schemeClr val="tx1">
                    <a:lumMod val="75000"/>
                    <a:lumOff val="25000"/>
                  </a:schemeClr>
                </a:solidFill>
              </a:rPr>
              <a:t>Alpha-hydroxy Acids</a:t>
            </a:r>
            <a:r>
              <a:rPr lang="en-US" sz="1100" dirty="0">
                <a:solidFill>
                  <a:schemeClr val="tx1">
                    <a:lumMod val="75000"/>
                    <a:lumOff val="25000"/>
                  </a:schemeClr>
                </a:solidFill>
              </a:rPr>
              <a:t>: Lactate, glycolic, malic or other oils. Increase the water holding capabilities of the stratum corneum to facilitate exfoliation. Gentler than keratolytic agents. </a:t>
            </a:r>
          </a:p>
          <a:p>
            <a:pPr>
              <a:lnSpc>
                <a:spcPct val="90000"/>
              </a:lnSpc>
              <a:spcBef>
                <a:spcPts val="1000"/>
              </a:spcBef>
              <a:buClr>
                <a:schemeClr val="accent1"/>
              </a:buClr>
              <a:buSzPct val="80000"/>
              <a:buFont typeface="Wingdings 3" charset="2"/>
              <a:buChar char=""/>
            </a:pPr>
            <a:r>
              <a:rPr lang="en-US" sz="1100" b="1" dirty="0">
                <a:solidFill>
                  <a:schemeClr val="tx1">
                    <a:lumMod val="75000"/>
                    <a:lumOff val="25000"/>
                  </a:schemeClr>
                </a:solidFill>
              </a:rPr>
              <a:t>Urea</a:t>
            </a:r>
            <a:r>
              <a:rPr lang="en-US" sz="1100" dirty="0">
                <a:solidFill>
                  <a:schemeClr val="tx1">
                    <a:lumMod val="75000"/>
                    <a:lumOff val="25000"/>
                  </a:schemeClr>
                </a:solidFill>
              </a:rPr>
              <a:t>: Emollients containing urea also facilitate exfoliation. </a:t>
            </a:r>
          </a:p>
          <a:p>
            <a:pPr>
              <a:lnSpc>
                <a:spcPct val="90000"/>
              </a:lnSpc>
              <a:spcBef>
                <a:spcPts val="1000"/>
              </a:spcBef>
              <a:buClr>
                <a:schemeClr val="accent1"/>
              </a:buClr>
              <a:buSzPct val="80000"/>
              <a:buFont typeface="Wingdings 3" charset="2"/>
              <a:buChar char=""/>
            </a:pPr>
            <a:r>
              <a:rPr lang="en-US" sz="1100" b="1" dirty="0">
                <a:solidFill>
                  <a:schemeClr val="tx1">
                    <a:lumMod val="75000"/>
                    <a:lumOff val="25000"/>
                  </a:schemeClr>
                </a:solidFill>
              </a:rPr>
              <a:t>Topical steroid creams </a:t>
            </a:r>
            <a:r>
              <a:rPr lang="en-US" sz="1100" dirty="0">
                <a:solidFill>
                  <a:schemeClr val="tx1">
                    <a:lumMod val="75000"/>
                    <a:lumOff val="25000"/>
                  </a:schemeClr>
                </a:solidFill>
              </a:rPr>
              <a:t>may help reduce erythema associated with exfoliation. </a:t>
            </a:r>
          </a:p>
          <a:p>
            <a:pPr>
              <a:lnSpc>
                <a:spcPct val="90000"/>
              </a:lnSpc>
              <a:spcBef>
                <a:spcPts val="1000"/>
              </a:spcBef>
              <a:buClr>
                <a:schemeClr val="accent1"/>
              </a:buClr>
              <a:buSzPct val="80000"/>
              <a:buFont typeface="Wingdings 3" charset="2"/>
              <a:buChar char=""/>
            </a:pPr>
            <a:r>
              <a:rPr lang="en-US" sz="1100" b="1" dirty="0">
                <a:solidFill>
                  <a:schemeClr val="tx1">
                    <a:lumMod val="75000"/>
                    <a:lumOff val="25000"/>
                  </a:schemeClr>
                </a:solidFill>
              </a:rPr>
              <a:t>Retinoids</a:t>
            </a:r>
            <a:r>
              <a:rPr lang="en-US" sz="1100" dirty="0">
                <a:solidFill>
                  <a:schemeClr val="tx1">
                    <a:lumMod val="75000"/>
                    <a:lumOff val="25000"/>
                  </a:schemeClr>
                </a:solidFill>
              </a:rPr>
              <a:t>: Acitretin and isotretinoin are systemic retinoids (oral) and reduce scaling in patients with severe ichthyosis. </a:t>
            </a:r>
          </a:p>
          <a:p>
            <a:pPr>
              <a:lnSpc>
                <a:spcPct val="90000"/>
              </a:lnSpc>
              <a:spcBef>
                <a:spcPts val="1000"/>
              </a:spcBef>
              <a:buClr>
                <a:schemeClr val="accent1"/>
              </a:buClr>
              <a:buSzPct val="80000"/>
              <a:buFont typeface="Wingdings 3" charset="2"/>
              <a:buChar char=""/>
            </a:pPr>
            <a:r>
              <a:rPr lang="en-US" sz="1100" b="1" dirty="0">
                <a:solidFill>
                  <a:schemeClr val="tx1">
                    <a:lumMod val="75000"/>
                    <a:lumOff val="25000"/>
                  </a:schemeClr>
                </a:solidFill>
              </a:rPr>
              <a:t>Antibiotics</a:t>
            </a:r>
            <a:r>
              <a:rPr lang="en-US" sz="1100" dirty="0">
                <a:solidFill>
                  <a:schemeClr val="tx1">
                    <a:lumMod val="75000"/>
                    <a:lumOff val="25000"/>
                  </a:schemeClr>
                </a:solidFill>
              </a:rPr>
              <a:t>: Patients may require antibiotics to treat infections in skin fissures. </a:t>
            </a:r>
          </a:p>
          <a:p>
            <a:pPr>
              <a:lnSpc>
                <a:spcPct val="90000"/>
              </a:lnSpc>
              <a:spcBef>
                <a:spcPts val="1000"/>
              </a:spcBef>
              <a:buClr>
                <a:schemeClr val="accent1"/>
              </a:buClr>
              <a:buSzPct val="80000"/>
              <a:buFont typeface="Wingdings 3" charset="2"/>
              <a:buChar char=""/>
            </a:pPr>
            <a:endParaRPr lang="en-US" sz="1100" dirty="0">
              <a:solidFill>
                <a:schemeClr val="tx1">
                  <a:lumMod val="75000"/>
                  <a:lumOff val="25000"/>
                </a:schemeClr>
              </a:solidFill>
            </a:endParaRPr>
          </a:p>
          <a:p>
            <a:pPr>
              <a:lnSpc>
                <a:spcPct val="90000"/>
              </a:lnSpc>
              <a:spcBef>
                <a:spcPts val="1000"/>
              </a:spcBef>
              <a:buClr>
                <a:schemeClr val="accent1"/>
              </a:buClr>
              <a:buSzPct val="80000"/>
              <a:buFont typeface="Wingdings 3" charset="2"/>
              <a:buChar char=""/>
            </a:pPr>
            <a:r>
              <a:rPr lang="en-US" sz="1100" dirty="0">
                <a:solidFill>
                  <a:schemeClr val="tx1">
                    <a:lumMod val="75000"/>
                    <a:lumOff val="25000"/>
                  </a:schemeClr>
                </a:solidFill>
              </a:rPr>
              <a:t>Clinical research is currently focusing on gene and protein modification therapies, as well as treatment with biologics. </a:t>
            </a:r>
          </a:p>
          <a:p>
            <a:pPr>
              <a:lnSpc>
                <a:spcPct val="90000"/>
              </a:lnSpc>
              <a:spcBef>
                <a:spcPts val="1000"/>
              </a:spcBef>
              <a:buClr>
                <a:schemeClr val="accent1"/>
              </a:buClr>
              <a:buSzPct val="80000"/>
              <a:buFont typeface="Wingdings 3" charset="2"/>
              <a:buChar char=""/>
            </a:pPr>
            <a:r>
              <a:rPr lang="en-US" sz="1100" dirty="0">
                <a:solidFill>
                  <a:schemeClr val="tx1">
                    <a:lumMod val="75000"/>
                    <a:lumOff val="25000"/>
                  </a:schemeClr>
                </a:solidFill>
              </a:rPr>
              <a:t>Patients are encouraged to avoid cold, dry environments and skin irritants. </a:t>
            </a:r>
          </a:p>
          <a:p>
            <a:pPr>
              <a:lnSpc>
                <a:spcPct val="90000"/>
              </a:lnSpc>
              <a:spcBef>
                <a:spcPts val="1000"/>
              </a:spcBef>
              <a:buClr>
                <a:schemeClr val="accent1"/>
              </a:buClr>
              <a:buSzPct val="80000"/>
              <a:buFont typeface="Wingdings 3" charset="2"/>
              <a:buChar char=""/>
            </a:pPr>
            <a:endParaRPr lang="en-US" sz="1100" dirty="0">
              <a:solidFill>
                <a:schemeClr val="tx1">
                  <a:lumMod val="75000"/>
                  <a:lumOff val="25000"/>
                </a:schemeClr>
              </a:solidFill>
            </a:endParaRPr>
          </a:p>
          <a:p>
            <a:pPr>
              <a:lnSpc>
                <a:spcPct val="90000"/>
              </a:lnSpc>
              <a:spcBef>
                <a:spcPts val="1000"/>
              </a:spcBef>
              <a:buClr>
                <a:schemeClr val="accent1"/>
              </a:buClr>
              <a:buSzPct val="80000"/>
              <a:buFont typeface="Wingdings 3" charset="2"/>
              <a:buChar char=""/>
            </a:pPr>
            <a:endParaRPr lang="en-US" sz="1100" dirty="0">
              <a:solidFill>
                <a:schemeClr val="tx1">
                  <a:lumMod val="75000"/>
                  <a:lumOff val="25000"/>
                </a:schemeClr>
              </a:solidFill>
            </a:endParaRPr>
          </a:p>
          <a:p>
            <a:pPr>
              <a:lnSpc>
                <a:spcPct val="90000"/>
              </a:lnSpc>
              <a:spcBef>
                <a:spcPts val="1000"/>
              </a:spcBef>
              <a:buClr>
                <a:schemeClr val="accent1"/>
              </a:buClr>
              <a:buSzPct val="80000"/>
              <a:buFont typeface="Wingdings 3" charset="2"/>
              <a:buChar char=""/>
            </a:pPr>
            <a:endParaRPr lang="en-US" sz="1100" dirty="0">
              <a:solidFill>
                <a:schemeClr val="tx1">
                  <a:lumMod val="75000"/>
                  <a:lumOff val="25000"/>
                </a:schemeClr>
              </a:solidFill>
            </a:endParaRPr>
          </a:p>
          <a:p>
            <a:pPr>
              <a:lnSpc>
                <a:spcPct val="90000"/>
              </a:lnSpc>
              <a:spcBef>
                <a:spcPts val="1000"/>
              </a:spcBef>
              <a:buClr>
                <a:schemeClr val="accent1"/>
              </a:buClr>
              <a:buSzPct val="80000"/>
              <a:buFont typeface="Wingdings 3" charset="2"/>
              <a:buChar char=""/>
            </a:pPr>
            <a:r>
              <a:rPr lang="en-US" sz="1100" dirty="0">
                <a:solidFill>
                  <a:schemeClr val="tx1">
                    <a:lumMod val="75000"/>
                    <a:lumOff val="25000"/>
                  </a:schemeClr>
                </a:solidFill>
                <a:effectLst/>
              </a:rPr>
              <a:t>Sergeant, A., &amp; Munro, C. (2006). Ichthyosis: Guide to recognition and current treatment options. </a:t>
            </a:r>
            <a:r>
              <a:rPr lang="en-US" sz="1100" i="1" dirty="0">
                <a:solidFill>
                  <a:schemeClr val="tx1">
                    <a:lumMod val="75000"/>
                    <a:lumOff val="25000"/>
                  </a:schemeClr>
                </a:solidFill>
                <a:effectLst/>
              </a:rPr>
              <a:t>Prescriber</a:t>
            </a:r>
            <a:r>
              <a:rPr lang="en-US" sz="1100" dirty="0">
                <a:solidFill>
                  <a:schemeClr val="tx1">
                    <a:lumMod val="75000"/>
                    <a:lumOff val="25000"/>
                  </a:schemeClr>
                </a:solidFill>
                <a:effectLst/>
              </a:rPr>
              <a:t>, </a:t>
            </a:r>
            <a:r>
              <a:rPr lang="en-US" sz="1100" i="1" dirty="0">
                <a:solidFill>
                  <a:schemeClr val="tx1">
                    <a:lumMod val="75000"/>
                    <a:lumOff val="25000"/>
                  </a:schemeClr>
                </a:solidFill>
                <a:effectLst/>
              </a:rPr>
              <a:t>17</a:t>
            </a:r>
            <a:r>
              <a:rPr lang="en-US" sz="1100" dirty="0">
                <a:solidFill>
                  <a:schemeClr val="tx1">
                    <a:lumMod val="75000"/>
                    <a:lumOff val="25000"/>
                  </a:schemeClr>
                </a:solidFill>
                <a:effectLst/>
              </a:rPr>
              <a:t>(8), 35–42. https://doi.org/10.1002/psb.368 </a:t>
            </a:r>
          </a:p>
          <a:p>
            <a:pPr>
              <a:lnSpc>
                <a:spcPct val="90000"/>
              </a:lnSpc>
              <a:spcBef>
                <a:spcPts val="1000"/>
              </a:spcBef>
              <a:buClr>
                <a:schemeClr val="accent1"/>
              </a:buClr>
              <a:buSzPct val="80000"/>
              <a:buFont typeface="Wingdings 3" charset="2"/>
              <a:buChar char=""/>
            </a:pPr>
            <a:endParaRPr lang="en-US" sz="1100" dirty="0">
              <a:solidFill>
                <a:schemeClr val="tx1">
                  <a:lumMod val="75000"/>
                  <a:lumOff val="25000"/>
                </a:schemeClr>
              </a:solidFill>
            </a:endParaRPr>
          </a:p>
        </p:txBody>
      </p:sp>
      <p:pic>
        <p:nvPicPr>
          <p:cNvPr id="4" name="Picture 3" descr="A bald person with a bald head&#10;&#10;Description automatically generated with low confidence">
            <a:extLst>
              <a:ext uri="{FF2B5EF4-FFF2-40B4-BE49-F238E27FC236}">
                <a16:creationId xmlns:a16="http://schemas.microsoft.com/office/drawing/2014/main" id="{82136FBC-BDBF-278A-7AB4-98F988DDE1F5}"/>
              </a:ext>
            </a:extLst>
          </p:cNvPr>
          <p:cNvPicPr>
            <a:picLocks noChangeAspect="1"/>
          </p:cNvPicPr>
          <p:nvPr/>
        </p:nvPicPr>
        <p:blipFill rotWithShape="1">
          <a:blip r:embed="rId2">
            <a:extLst>
              <a:ext uri="{28A0092B-C50C-407E-A947-70E740481C1C}">
                <a14:useLocalDpi xmlns:a14="http://schemas.microsoft.com/office/drawing/2010/main" val="0"/>
              </a:ext>
            </a:extLst>
          </a:blip>
          <a:srcRect l="20500" r="35250"/>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4" name="Isosceles Triangle 20">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234992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7AFA17-C4B1-ECFE-C16F-809C96630EE9}"/>
              </a:ext>
            </a:extLst>
          </p:cNvPr>
          <p:cNvPicPr>
            <a:picLocks noChangeAspect="1"/>
          </p:cNvPicPr>
          <p:nvPr/>
        </p:nvPicPr>
        <p:blipFill>
          <a:blip r:embed="rId2"/>
          <a:stretch>
            <a:fillRect/>
          </a:stretch>
        </p:blipFill>
        <p:spPr>
          <a:xfrm>
            <a:off x="3352800" y="288485"/>
            <a:ext cx="5173979" cy="6377539"/>
          </a:xfrm>
          <a:prstGeom prst="rect">
            <a:avLst/>
          </a:prstGeom>
          <a:ln>
            <a:noFill/>
          </a:ln>
        </p:spPr>
      </p:pic>
    </p:spTree>
    <p:extLst>
      <p:ext uri="{BB962C8B-B14F-4D97-AF65-F5344CB8AC3E}">
        <p14:creationId xmlns:p14="http://schemas.microsoft.com/office/powerpoint/2010/main" val="289734845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197</TotalTime>
  <Words>597</Words>
  <Application>Microsoft Office PowerPoint</Application>
  <PresentationFormat>Widescreen</PresentationFormat>
  <Paragraphs>31</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Trebuchet MS</vt:lpstr>
      <vt:lpstr>Wingdings 3</vt:lpstr>
      <vt:lpstr>Facet</vt:lpstr>
      <vt:lpstr>Ichthyosis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Ichthyosis</dc:title>
  <dc:creator>Renee Malove</dc:creator>
  <cp:lastModifiedBy>Renee Malove</cp:lastModifiedBy>
  <cp:revision>1</cp:revision>
  <dcterms:created xsi:type="dcterms:W3CDTF">2023-02-13T00:34:19Z</dcterms:created>
  <dcterms:modified xsi:type="dcterms:W3CDTF">2023-02-13T03:51:43Z</dcterms:modified>
</cp:coreProperties>
</file>